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rimo" panose="020B0604020202020204" charset="0"/>
      <p:regular r:id="rId29"/>
    </p:embeddedFont>
    <p:embeddedFont>
      <p:font typeface="Canva Sans" panose="020B0604020202020204" charset="0"/>
      <p:regular r:id="rId30"/>
    </p:embeddedFont>
    <p:embeddedFont>
      <p:font typeface="Poppins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eague Spartan" panose="020B0604020202020204" charset="0"/>
      <p:regular r:id="rId37"/>
    </p:embeddedFont>
    <p:embeddedFont>
      <p:font typeface="Computer Says No" panose="020B0604020202020204" charset="0"/>
      <p:regular r:id="rId38"/>
    </p:embeddedFont>
    <p:embeddedFont>
      <p:font typeface="Poppins Bold" panose="020B0604020202020204" charset="0"/>
      <p:regular r:id="rId39"/>
    </p:embeddedFont>
    <p:embeddedFont>
      <p:font typeface="Arial MT Pro Bold" panose="020B0604020202020204" charset="0"/>
      <p:regular r:id="rId40"/>
    </p:embeddedFont>
    <p:embeddedFont>
      <p:font typeface="Poppins Light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02" y="-16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sv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sv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svg"/><Relationship Id="rId3" Type="http://schemas.openxmlformats.org/officeDocument/2006/relationships/image" Target="../media/image31.svg"/><Relationship Id="rId7" Type="http://schemas.openxmlformats.org/officeDocument/2006/relationships/image" Target="../media/image34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8.sv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2.png"/><Relationship Id="rId12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82482" y="3077945"/>
            <a:ext cx="15346049" cy="522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0"/>
              </a:lnSpc>
            </a:pPr>
            <a:r>
              <a:rPr lang="en-US" sz="7776" spc="334">
                <a:solidFill>
                  <a:srgbClr val="A43B3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NeuroDetect</a:t>
            </a:r>
            <a:r>
              <a:rPr lang="en-US" sz="7776" spc="33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 AI-Powered EEG Analysis for Early Detection of Alzheimer’s &amp; Depression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866778" y="1166760"/>
            <a:ext cx="7183907" cy="8607427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245033" y="725616"/>
            <a:ext cx="8652476" cy="103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PROPOSED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12189" y="2404522"/>
            <a:ext cx="11116549" cy="607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5"/>
              </a:lnSpc>
            </a:pPr>
            <a:r>
              <a:rPr lang="en-US" sz="3461" b="1" spc="17">
                <a:solidFill>
                  <a:srgbClr val="05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Diagnostic Gap:</a:t>
            </a:r>
          </a:p>
          <a:p>
            <a:pPr marL="747302" lvl="1" indent="-373651" algn="just">
              <a:lnSpc>
                <a:spcPts val="4845"/>
              </a:lnSpc>
              <a:buFont typeface="Arial"/>
              <a:buChar char="•"/>
            </a:pPr>
            <a:r>
              <a:rPr lang="en-US" sz="3461" b="1" spc="17">
                <a:solidFill>
                  <a:srgbClr val="05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Late Detection:</a:t>
            </a:r>
            <a:r>
              <a:rPr lang="en-US" sz="3461" spc="17">
                <a:solidFill>
                  <a:srgbClr val="050000"/>
                </a:solidFill>
                <a:latin typeface="Canva Sans"/>
                <a:ea typeface="Canva Sans"/>
                <a:cs typeface="Canva Sans"/>
                <a:sym typeface="Canva Sans"/>
              </a:rPr>
              <a:t> Alzheimer's Disease (AD) is often diagnosed only after significant cognitive decline has occurred.</a:t>
            </a:r>
          </a:p>
          <a:p>
            <a:pPr marL="747302" lvl="1" indent="-373651" algn="just">
              <a:lnSpc>
                <a:spcPts val="4845"/>
              </a:lnSpc>
              <a:buFont typeface="Arial"/>
              <a:buChar char="•"/>
            </a:pPr>
            <a:r>
              <a:rPr lang="en-US" sz="3461" b="1" spc="17">
                <a:solidFill>
                  <a:srgbClr val="05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Accessibility:</a:t>
            </a:r>
            <a:r>
              <a:rPr lang="en-US" sz="3461" spc="17">
                <a:solidFill>
                  <a:srgbClr val="050000"/>
                </a:solidFill>
                <a:latin typeface="Canva Sans"/>
                <a:ea typeface="Canva Sans"/>
                <a:cs typeface="Canva Sans"/>
                <a:sym typeface="Canva Sans"/>
              </a:rPr>
              <a:t> Gold-standard diagnostics (PET Scans, Cerebrospinal Fluid analysis) are invasive, expensive, and not widely available.</a:t>
            </a:r>
          </a:p>
          <a:p>
            <a:pPr algn="just">
              <a:lnSpc>
                <a:spcPts val="4845"/>
              </a:lnSpc>
            </a:pPr>
            <a:r>
              <a:rPr lang="en-US" sz="3461" b="1" spc="17">
                <a:solidFill>
                  <a:srgbClr val="05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Subjectivity:</a:t>
            </a:r>
            <a:r>
              <a:rPr lang="en-US" sz="3461" spc="17">
                <a:solidFill>
                  <a:srgbClr val="050000"/>
                </a:solidFill>
                <a:latin typeface="Canva Sans"/>
                <a:ea typeface="Canva Sans"/>
                <a:cs typeface="Canva Sans"/>
                <a:sym typeface="Canva Sans"/>
              </a:rPr>
              <a:t> Standard cognitive tests (MMSE) can be influenced by education level and language barriers.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5875051" y="8479279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7762" y="987614"/>
            <a:ext cx="8652476" cy="103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PROPOSED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60482"/>
            <a:ext cx="16377593" cy="610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Solution: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automated, non-invasive screening tool using resting-state EEG.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 signal processing to detect the "slowing" and "disconnection" characteristic of AD pathology.</a:t>
            </a:r>
          </a:p>
          <a:p>
            <a:pPr algn="l">
              <a:lnSpc>
                <a:spcPts val="4752"/>
              </a:lnSpc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Pathological Indicators in EEG:</a:t>
            </a:r>
          </a:p>
          <a:p>
            <a:pPr marL="603584" lvl="1" indent="-301792" algn="l">
              <a:lnSpc>
                <a:spcPts val="4752"/>
              </a:lnSpc>
              <a:buAutoNum type="arabicPeriod"/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"EEG Slowing":</a:t>
            </a:r>
          </a:p>
          <a:p>
            <a:pPr marL="1207167" lvl="2" indent="-402389" algn="l">
              <a:lnSpc>
                <a:spcPts val="4752"/>
              </a:lnSpc>
              <a:buFont typeface="Arial"/>
              <a:buChar char="⚬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 patients typically exhibit a reduction in high-frequency power (Alpha/Beta) and an increase in low-frequency power (Theta/Delta).</a:t>
            </a:r>
          </a:p>
          <a:p>
            <a:pPr marL="1207167" lvl="2" indent="-402389" algn="l">
              <a:lnSpc>
                <a:spcPts val="4752"/>
              </a:lnSpc>
              <a:buFont typeface="Arial"/>
              <a:buChar char="⚬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Focus: Monitoring Alpha Band (8-12 Hz) power in Occipital regions (O1, O2), which is often reduced in early AD</a:t>
            </a:r>
            <a:r>
              <a:rPr lang="en-US" sz="2795" spc="58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5575757" y="8022347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49"/>
                </a:lnTo>
                <a:lnTo>
                  <a:pt x="4224398" y="3231549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7762" y="987614"/>
            <a:ext cx="8652476" cy="103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PROPOSED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60482"/>
            <a:ext cx="15927392" cy="800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endParaRPr dirty="0"/>
          </a:p>
          <a:p>
            <a:pPr marL="603584" lvl="1" indent="-301792" algn="l">
              <a:lnSpc>
                <a:spcPts val="4752"/>
              </a:lnSpc>
              <a:buAutoNum type="arabicPeriod"/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"Disconnection Syndrome":</a:t>
            </a:r>
          </a:p>
          <a:p>
            <a:pPr marL="1207167" lvl="2" indent="-402389" algn="l">
              <a:lnSpc>
                <a:spcPts val="4752"/>
              </a:lnSpc>
              <a:buFont typeface="Arial"/>
              <a:buChar char="⚬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 causes synaptic loss, leading to reduced functional connectivity between brain regions.</a:t>
            </a:r>
          </a:p>
          <a:p>
            <a:pPr marL="1207167" lvl="2" indent="-402389" algn="l">
              <a:lnSpc>
                <a:spcPts val="4752"/>
              </a:lnSpc>
              <a:buFont typeface="Arial"/>
              <a:buChar char="⚬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Focus: Measuring Coherence (synchronization) between Frontal (</a:t>
            </a:r>
            <a:r>
              <a:rPr lang="en-US" sz="2795" spc="5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Fz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and Occipital (O1/O2) regions.</a:t>
            </a:r>
          </a:p>
          <a:p>
            <a:pPr algn="l">
              <a:lnSpc>
                <a:spcPts val="4752"/>
              </a:lnSpc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Extraction: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The system extracts 4 key features from the EEG signal: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Alpha Power (O1): Left Occipital activity.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Alpha Power (O2): Right Occipital activity.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Coherence (O1-Fz): Left-Frontal connectivity.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Coherence (O2-Fz): Right-Frontal connectivity</a:t>
            </a:r>
            <a:r>
              <a:rPr lang="en-US" sz="2795" spc="58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52"/>
              </a:lnSpc>
            </a:pP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52"/>
              </a:lnSpc>
            </a:pP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5575757" y="8022347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49"/>
                </a:lnTo>
                <a:lnTo>
                  <a:pt x="4224398" y="3231549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7762" y="987614"/>
            <a:ext cx="8652476" cy="103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PROPOSED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60482"/>
            <a:ext cx="15927392" cy="1231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endParaRPr dirty="0"/>
          </a:p>
          <a:p>
            <a:pPr algn="l">
              <a:lnSpc>
                <a:spcPts val="4752"/>
              </a:lnSpc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Strategy: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spc="5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Epoching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signal is sliced into 10-second segments (Epochs).</a:t>
            </a:r>
          </a:p>
          <a:p>
            <a:pPr marL="603584" lvl="1" indent="-301792">
              <a:lnSpc>
                <a:spcPts val="4752"/>
              </a:lnSpc>
              <a:buFont typeface="Arial"/>
              <a:buChar char="•"/>
            </a:pPr>
            <a:r>
              <a:rPr lang="en-US" sz="2795" b="1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Centroid Vote-Based Classification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spc="58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10s epoch is individually classified as "Control" or "Abnormal" using a pre-trained model (classifier 1.pkl).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Final Result: The system calculates the percentage of abnormal epochs to generate a confidence score (e.g., </a:t>
            </a:r>
            <a:r>
              <a:rPr lang="en-US" sz="2795" spc="58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“95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% Abnormal").</a:t>
            </a:r>
          </a:p>
          <a:p>
            <a:pPr algn="l">
              <a:lnSpc>
                <a:spcPts val="4752"/>
              </a:lnSpc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Diagnostic Dashboard: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Biomarker Table: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Displays the raw calculated values for Alpha Power and Coherence, providing transparency for clinicians.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Verification: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Renders the actual EEG waveform plot (</a:t>
            </a:r>
            <a:r>
              <a:rPr lang="en-US" sz="2795" spc="5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matplotlib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to ensure signal quality was sufficient.</a:t>
            </a:r>
          </a:p>
          <a:p>
            <a:pPr marL="603584" lvl="1" indent="-301792" algn="l">
              <a:lnSpc>
                <a:spcPts val="4752"/>
              </a:lnSpc>
              <a:buFont typeface="Arial"/>
              <a:buChar char="•"/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PDF Report:</a:t>
            </a:r>
            <a:r>
              <a:rPr lang="en-US" sz="2795" spc="5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Auto-generates a downloadable clinical report using html2pdf.js.</a:t>
            </a:r>
          </a:p>
          <a:p>
            <a:pPr algn="l">
              <a:lnSpc>
                <a:spcPts val="4752"/>
              </a:lnSpc>
            </a:pP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52"/>
              </a:lnSpc>
            </a:pP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52"/>
              </a:lnSpc>
            </a:pP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52"/>
              </a:lnSpc>
            </a:pP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52"/>
              </a:lnSpc>
            </a:pP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52"/>
              </a:lnSpc>
            </a:pPr>
            <a:endParaRPr lang="en-US" sz="2795" spc="5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5575757" y="8022347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49"/>
                </a:lnTo>
                <a:lnTo>
                  <a:pt x="4224398" y="3231549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7762" y="987614"/>
            <a:ext cx="8652476" cy="103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PROPOSED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84282"/>
            <a:ext cx="15927392" cy="7613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7"/>
              </a:lnSpc>
            </a:pPr>
            <a:r>
              <a:rPr lang="en-US" sz="2795" spc="58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Automated Decision Support: The system interprets the </a:t>
            </a:r>
            <a:r>
              <a:rPr lang="en-US" sz="2795" spc="58" dirty="0" err="1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percent_abnormal</a:t>
            </a:r>
            <a:r>
              <a:rPr lang="en-US" sz="2795" spc="58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score to suggest interventions:</a:t>
            </a:r>
          </a:p>
          <a:p>
            <a:pPr algn="l">
              <a:lnSpc>
                <a:spcPts val="5507"/>
              </a:lnSpc>
            </a:pP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If Abnormality Detected (&gt;50%):</a:t>
            </a:r>
          </a:p>
          <a:p>
            <a:pPr marL="603584" lvl="1" indent="-301792" algn="l">
              <a:lnSpc>
                <a:spcPts val="5507"/>
              </a:lnSpc>
              <a:buFont typeface="Arial"/>
              <a:buChar char="•"/>
            </a:pPr>
            <a:r>
              <a:rPr lang="en-US" sz="2795" spc="58" dirty="0" smtClean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Neurology </a:t>
            </a:r>
            <a:r>
              <a:rPr lang="en-US" sz="2795" spc="58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Referral: Schedule MRI/PET to confirm atrophy.</a:t>
            </a:r>
          </a:p>
          <a:p>
            <a:pPr marL="603584" lvl="1" indent="-301792" algn="l">
              <a:lnSpc>
                <a:spcPts val="5507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💊 Medication Review: Evaluate current prescriptions for cognitive impact.</a:t>
            </a:r>
          </a:p>
          <a:p>
            <a:pPr marL="603584" lvl="1" indent="-301792" algn="l">
              <a:lnSpc>
                <a:spcPts val="5507"/>
              </a:lnSpc>
              <a:buFont typeface="Arial"/>
              <a:buChar char="•"/>
            </a:pPr>
            <a:r>
              <a:rPr lang="en-US" sz="2795" spc="58" dirty="0" smtClean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Lifestyle</a:t>
            </a:r>
            <a:r>
              <a:rPr lang="en-US" sz="2795" spc="58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: Recommend the MIND diet (Mediterranean-DASH Intervention for Neurodegenerative Delay).</a:t>
            </a:r>
          </a:p>
          <a:p>
            <a:pPr algn="l">
              <a:lnSpc>
                <a:spcPts val="5507"/>
              </a:lnSpc>
            </a:pPr>
            <a:r>
              <a:rPr lang="en-US" sz="2795" spc="58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</a:t>
            </a:r>
            <a:r>
              <a:rPr lang="en-US" sz="2795" b="1" spc="58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 Normal Pattern (&lt;50%):</a:t>
            </a:r>
          </a:p>
          <a:p>
            <a:pPr marL="603584" lvl="1" indent="-301792" algn="l">
              <a:lnSpc>
                <a:spcPts val="5507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📅 Monitoring: Continue annual cognitive screenings.</a:t>
            </a:r>
          </a:p>
          <a:p>
            <a:pPr marL="603584" lvl="1" indent="-301792" algn="l">
              <a:lnSpc>
                <a:spcPts val="5507"/>
              </a:lnSpc>
              <a:buFont typeface="Arial"/>
              <a:buChar char="•"/>
            </a:pPr>
            <a:r>
              <a:rPr lang="en-US" sz="2795" spc="58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🏃 Prevention: Maintain aerobic activity levels to support neuroplasticity.</a:t>
            </a:r>
          </a:p>
          <a:p>
            <a:pPr algn="l">
              <a:lnSpc>
                <a:spcPts val="5507"/>
              </a:lnSpc>
            </a:pPr>
            <a:endParaRPr lang="en-US" sz="2795" spc="58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5575757" y="8022347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49"/>
                </a:lnTo>
                <a:lnTo>
                  <a:pt x="4224398" y="3231549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42695" y="2455899"/>
            <a:ext cx="11169957" cy="7441984"/>
          </a:xfrm>
          <a:custGeom>
            <a:avLst/>
            <a:gdLst/>
            <a:ahLst/>
            <a:cxnLst/>
            <a:rect l="l" t="t" r="r" b="b"/>
            <a:pathLst>
              <a:path w="11169957" h="7441984">
                <a:moveTo>
                  <a:pt x="0" y="0"/>
                </a:moveTo>
                <a:lnTo>
                  <a:pt x="11169957" y="0"/>
                </a:lnTo>
                <a:lnTo>
                  <a:pt x="11169957" y="7441984"/>
                </a:lnTo>
                <a:lnTo>
                  <a:pt x="0" y="7441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34945" y="838200"/>
            <a:ext cx="12864707" cy="198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62"/>
              </a:lnSpc>
              <a:spcBef>
                <a:spcPct val="0"/>
              </a:spcBef>
            </a:pPr>
            <a:r>
              <a:rPr lang="en-US" sz="18559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35748" y="2405568"/>
            <a:ext cx="11829542" cy="7881432"/>
          </a:xfrm>
          <a:custGeom>
            <a:avLst/>
            <a:gdLst/>
            <a:ahLst/>
            <a:cxnLst/>
            <a:rect l="l" t="t" r="r" b="b"/>
            <a:pathLst>
              <a:path w="11829542" h="7881432">
                <a:moveTo>
                  <a:pt x="0" y="0"/>
                </a:moveTo>
                <a:lnTo>
                  <a:pt x="11829542" y="0"/>
                </a:lnTo>
                <a:lnTo>
                  <a:pt x="11829542" y="7881432"/>
                </a:lnTo>
                <a:lnTo>
                  <a:pt x="0" y="788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34945" y="838200"/>
            <a:ext cx="12864707" cy="198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62"/>
              </a:lnSpc>
              <a:spcBef>
                <a:spcPct val="0"/>
              </a:spcBef>
            </a:pPr>
            <a:r>
              <a:rPr lang="en-US" sz="18559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FLOW 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186309" y="41818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6703436" y="41818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064647" y="41818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71114" y="1973847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70" y="0"/>
                </a:lnTo>
                <a:lnTo>
                  <a:pt x="1461470" y="1849962"/>
                </a:lnTo>
                <a:lnTo>
                  <a:pt x="0" y="1849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06075" y="212843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12472" y="212843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24354" y="621306"/>
            <a:ext cx="7678893" cy="111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MODULES</a:t>
            </a:r>
          </a:p>
        </p:txBody>
      </p:sp>
      <p:sp>
        <p:nvSpPr>
          <p:cNvPr id="12" name="Freeform 12"/>
          <p:cNvSpPr/>
          <p:nvPr/>
        </p:nvSpPr>
        <p:spPr>
          <a:xfrm rot="-5400000">
            <a:off x="-2328177" y="41818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90503" y="409050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0503" y="4852796"/>
            <a:ext cx="3037045" cy="506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19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Acquisition &amp; Management Module:</a:t>
            </a:r>
          </a:p>
          <a:p>
            <a:pPr algn="ctr">
              <a:lnSpc>
                <a:spcPts val="3094"/>
              </a:lnSpc>
            </a:pPr>
            <a:r>
              <a:rPr lang="en-US" sz="191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Handles the secure upload and storage of EEG datasets (.set files) within the application. It utilizes the MNE library to parse raw neurological data and extract channel-specific information for processing.</a:t>
            </a:r>
          </a:p>
          <a:p>
            <a:pPr algn="ctr">
              <a:lnSpc>
                <a:spcPts val="3094"/>
              </a:lnSpc>
            </a:pPr>
            <a:endParaRPr lang="en-US" sz="191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58164" y="409050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95640" y="409050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8164" y="4843271"/>
            <a:ext cx="3037045" cy="507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190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Signal Preprocessing &amp; Visualization Module </a:t>
            </a:r>
            <a:r>
              <a:rPr lang="en-US" sz="19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</a:p>
          <a:p>
            <a:pPr algn="ctr">
              <a:lnSpc>
                <a:spcPts val="3087"/>
              </a:lnSpc>
            </a:pPr>
            <a:r>
              <a:rPr lang="en-US" sz="19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Responsible for filtering raw signals to remove artifacts and generating time-domain waveform plots. This module converts raw arrays into visual images, allowing clinicians to verify signal quality before analysis.</a:t>
            </a:r>
          </a:p>
          <a:p>
            <a:pPr algn="ctr">
              <a:lnSpc>
                <a:spcPts val="3087"/>
              </a:lnSpc>
            </a:pPr>
            <a:endParaRPr lang="en-US" sz="190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3087"/>
              </a:lnSpc>
            </a:pPr>
            <a:endParaRPr lang="en-US" sz="190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72650" y="4843271"/>
            <a:ext cx="3037045" cy="58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190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Spectral Feature Extraction Module:</a:t>
            </a:r>
            <a:r>
              <a:rPr lang="en-US" sz="19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ctr">
              <a:lnSpc>
                <a:spcPts val="3087"/>
              </a:lnSpc>
            </a:pPr>
            <a:r>
              <a:rPr lang="en-US" sz="19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Implements mathematical signal processing using SciPy to perform Fast Fourier Transforms (FFT). It isolates specific frequency bands (Alpha, Theta) and calculates Power Spectral Density (PSD) for biomarker identification.</a:t>
            </a:r>
          </a:p>
          <a:p>
            <a:pPr algn="ctr">
              <a:lnSpc>
                <a:spcPts val="3087"/>
              </a:lnSpc>
            </a:pPr>
            <a:endParaRPr lang="en-US" sz="190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3087"/>
              </a:lnSpc>
            </a:pPr>
            <a:endParaRPr lang="en-US" sz="190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89776" y="4677584"/>
            <a:ext cx="3037045" cy="545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19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Connectivity Analysis Module: </a:t>
            </a:r>
          </a:p>
          <a:p>
            <a:pPr algn="ctr">
              <a:lnSpc>
                <a:spcPts val="3094"/>
              </a:lnSpc>
            </a:pPr>
            <a:r>
              <a:rPr lang="en-US" sz="19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Computes functional connectivity metrics, specifically Magnitude Squared Coherence, between brain regions. It measures the synchronization between Frontal (Fz) and Occipital (O1/O2) channels to detect network disruptions.</a:t>
            </a:r>
          </a:p>
          <a:p>
            <a:pPr algn="ctr">
              <a:lnSpc>
                <a:spcPts val="3094"/>
              </a:lnSpc>
            </a:pPr>
            <a:endParaRPr lang="en-US" sz="191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207273" y="409050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 4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79479" y="1973847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70" y="0"/>
                </a:lnTo>
                <a:lnTo>
                  <a:pt x="1461470" y="1849962"/>
                </a:lnTo>
                <a:lnTo>
                  <a:pt x="0" y="1849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186309" y="41818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6703436" y="41818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064647" y="41818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71114" y="1973847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70" y="0"/>
                </a:lnTo>
                <a:lnTo>
                  <a:pt x="1461470" y="1849962"/>
                </a:lnTo>
                <a:lnTo>
                  <a:pt x="0" y="1849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06075" y="212843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12472" y="212843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24354" y="621306"/>
            <a:ext cx="7678893" cy="111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MODULES</a:t>
            </a:r>
          </a:p>
        </p:txBody>
      </p:sp>
      <p:sp>
        <p:nvSpPr>
          <p:cNvPr id="12" name="Freeform 12"/>
          <p:cNvSpPr/>
          <p:nvPr/>
        </p:nvSpPr>
        <p:spPr>
          <a:xfrm rot="-5400000">
            <a:off x="-2328177" y="41818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90503" y="409050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 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0503" y="4852796"/>
            <a:ext cx="3037045" cy="545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19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Alzheimer’s Classification Engine:</a:t>
            </a:r>
          </a:p>
          <a:p>
            <a:pPr algn="ctr">
              <a:lnSpc>
                <a:spcPts val="3094"/>
              </a:lnSpc>
            </a:pPr>
            <a:r>
              <a:rPr lang="en-US" sz="191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 machine learning subsystem that segments signals into 10-second epochs and applies a Centroid Classifier. It aggregates "Control" vs. "Abnormal" votes across epochs to output a final disease probability score.</a:t>
            </a:r>
          </a:p>
          <a:p>
            <a:pPr algn="ctr">
              <a:lnSpc>
                <a:spcPts val="3094"/>
              </a:lnSpc>
            </a:pPr>
            <a:endParaRPr lang="en-US" sz="191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3094"/>
              </a:lnSpc>
            </a:pPr>
            <a:endParaRPr lang="en-US" sz="191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58164" y="409050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95640" y="409050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8164" y="4843271"/>
            <a:ext cx="3037045" cy="546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190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Depression Risk Assessment Module </a:t>
            </a:r>
            <a:r>
              <a:rPr lang="en-US" sz="19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</a:p>
          <a:p>
            <a:pPr algn="ctr">
              <a:lnSpc>
                <a:spcPts val="3087"/>
              </a:lnSpc>
            </a:pPr>
            <a:r>
              <a:rPr lang="en-US" sz="19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 deterministic logic module that calculates the Alpha Asymmetry Index between hemispheric channels. It maps the imbalance of frontal/occipital activity to a normalized percentage representing depression risk.</a:t>
            </a:r>
          </a:p>
          <a:p>
            <a:pPr algn="ctr">
              <a:lnSpc>
                <a:spcPts val="3087"/>
              </a:lnSpc>
            </a:pPr>
            <a:endParaRPr lang="en-US" sz="190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3087"/>
              </a:lnSpc>
            </a:pPr>
            <a:endParaRPr lang="en-US" sz="190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72650" y="4843271"/>
            <a:ext cx="3037045" cy="58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190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Web Interface &amp; Session Management</a:t>
            </a:r>
          </a:p>
          <a:p>
            <a:pPr algn="ctr">
              <a:lnSpc>
                <a:spcPts val="3087"/>
              </a:lnSpc>
            </a:pPr>
            <a:r>
              <a:rPr lang="en-US" sz="190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Module:</a:t>
            </a:r>
            <a:r>
              <a:rPr lang="en-US" sz="19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ctr">
              <a:lnSpc>
                <a:spcPts val="3087"/>
              </a:lnSpc>
            </a:pPr>
            <a:r>
              <a:rPr lang="en-US" sz="19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Flask-based application layer that manages routing, user sessions, and template rendering. It orchestrates the flow of data between the Python backend and the HTML frontend for a seamless user experience.</a:t>
            </a:r>
          </a:p>
          <a:p>
            <a:pPr algn="ctr">
              <a:lnSpc>
                <a:spcPts val="3087"/>
              </a:lnSpc>
            </a:pPr>
            <a:endParaRPr lang="en-US" sz="190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3087"/>
              </a:lnSpc>
            </a:pPr>
            <a:endParaRPr lang="en-US" sz="190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89776" y="4677584"/>
            <a:ext cx="3037045" cy="545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19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Reporting &amp; Decision Support: </a:t>
            </a:r>
          </a:p>
          <a:p>
            <a:pPr algn="ctr">
              <a:lnSpc>
                <a:spcPts val="3094"/>
              </a:lnSpc>
            </a:pPr>
            <a:r>
              <a:rPr lang="en-US" sz="19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Dynamically generates diagnostic reports with patient details, visual gauges, and calculated biomarkers. It includes a logic engine that interprets risk scores to provide specific clinical, lifestyle, and dietary recommendations.</a:t>
            </a:r>
          </a:p>
          <a:p>
            <a:pPr algn="ctr">
              <a:lnSpc>
                <a:spcPts val="3094"/>
              </a:lnSpc>
            </a:pPr>
            <a:endParaRPr lang="en-US" sz="191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094"/>
              </a:lnSpc>
            </a:pPr>
            <a:endParaRPr lang="en-US" sz="191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207273" y="409050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MODULE 4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79479" y="1973847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70" y="0"/>
                </a:lnTo>
                <a:lnTo>
                  <a:pt x="1461470" y="1849962"/>
                </a:lnTo>
                <a:lnTo>
                  <a:pt x="0" y="1849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21215" y="1561879"/>
            <a:ext cx="6171632" cy="8436591"/>
          </a:xfrm>
          <a:custGeom>
            <a:avLst/>
            <a:gdLst/>
            <a:ahLst/>
            <a:cxnLst/>
            <a:rect l="l" t="t" r="r" b="b"/>
            <a:pathLst>
              <a:path w="6171632" h="8436591">
                <a:moveTo>
                  <a:pt x="0" y="0"/>
                </a:moveTo>
                <a:lnTo>
                  <a:pt x="6171632" y="0"/>
                </a:lnTo>
                <a:lnTo>
                  <a:pt x="6171632" y="8436591"/>
                </a:lnTo>
                <a:lnTo>
                  <a:pt x="0" y="8436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09940" y="688657"/>
            <a:ext cx="12864707" cy="117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SEQUENCE DIAGRAM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90612" y="-2064501"/>
            <a:ext cx="4377468" cy="3530216"/>
          </a:xfrm>
          <a:custGeom>
            <a:avLst/>
            <a:gdLst/>
            <a:ahLst/>
            <a:cxnLst/>
            <a:rect l="l" t="t" r="r" b="b"/>
            <a:pathLst>
              <a:path w="4377468" h="3530216">
                <a:moveTo>
                  <a:pt x="0" y="0"/>
                </a:moveTo>
                <a:lnTo>
                  <a:pt x="4377468" y="0"/>
                </a:lnTo>
                <a:lnTo>
                  <a:pt x="4377468" y="3530217"/>
                </a:lnTo>
                <a:lnTo>
                  <a:pt x="0" y="3530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3951" y="638175"/>
            <a:ext cx="7242648" cy="150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ABTSRACT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194" y="1983326"/>
            <a:ext cx="16209106" cy="72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just">
              <a:lnSpc>
                <a:spcPts val="5215"/>
              </a:lnSpc>
              <a:buFont typeface="Arial"/>
              <a:buChar char="•"/>
            </a:pPr>
            <a:r>
              <a:rPr lang="en-US" sz="3199" spc="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NeuroDetect is an intelligent EEG-based diagnostic support system designed to identify early neurodegenerative patterns associated with Alzheimer’s disease and mood-related cognitive decline.</a:t>
            </a:r>
          </a:p>
          <a:p>
            <a:pPr marL="690879" lvl="1" indent="-345439" algn="just">
              <a:lnSpc>
                <a:spcPts val="5215"/>
              </a:lnSpc>
              <a:buFont typeface="Arial"/>
              <a:buChar char="•"/>
            </a:pPr>
            <a:r>
              <a:rPr lang="en-US" sz="3199" spc="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By combining advanced signal processing, machine learning, and a web-driven interface, the system extracts neural biomarkers such as Alpha Power, Coherence, and Hemispheric Asymmetry.</a:t>
            </a:r>
          </a:p>
          <a:p>
            <a:pPr marL="690879" lvl="1" indent="-345439" algn="just">
              <a:lnSpc>
                <a:spcPts val="5215"/>
              </a:lnSpc>
              <a:buFont typeface="Arial"/>
              <a:buChar char="•"/>
            </a:pPr>
            <a:r>
              <a:rPr lang="en-US" sz="3199" spc="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These indicators are analyzed through a clinically interpretable classification engine, enabling fast, cost-effective, and non-invasive assessments. </a:t>
            </a:r>
          </a:p>
          <a:p>
            <a:pPr marL="690879" lvl="1" indent="-345439" algn="just">
              <a:lnSpc>
                <a:spcPts val="5215"/>
              </a:lnSpc>
              <a:buFont typeface="Arial"/>
              <a:buChar char="•"/>
            </a:pPr>
            <a:r>
              <a:rPr lang="en-US" sz="3199" spc="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project bridges the gap between raw neurophysiological data and actionable clinical insights.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74665" y="1699791"/>
            <a:ext cx="3608531" cy="8547064"/>
          </a:xfrm>
          <a:custGeom>
            <a:avLst/>
            <a:gdLst/>
            <a:ahLst/>
            <a:cxnLst/>
            <a:rect l="l" t="t" r="r" b="b"/>
            <a:pathLst>
              <a:path w="3608531" h="8547064">
                <a:moveTo>
                  <a:pt x="0" y="0"/>
                </a:moveTo>
                <a:lnTo>
                  <a:pt x="3608531" y="0"/>
                </a:lnTo>
                <a:lnTo>
                  <a:pt x="3608531" y="8547064"/>
                </a:lnTo>
                <a:lnTo>
                  <a:pt x="0" y="8547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09940" y="688657"/>
            <a:ext cx="12864707" cy="117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ACTIVITY DIAGRAM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73026" y="1548903"/>
            <a:ext cx="13541948" cy="8326903"/>
          </a:xfrm>
          <a:custGeom>
            <a:avLst/>
            <a:gdLst/>
            <a:ahLst/>
            <a:cxnLst/>
            <a:rect l="l" t="t" r="r" b="b"/>
            <a:pathLst>
              <a:path w="13541948" h="8326903">
                <a:moveTo>
                  <a:pt x="0" y="0"/>
                </a:moveTo>
                <a:lnTo>
                  <a:pt x="13541948" y="0"/>
                </a:lnTo>
                <a:lnTo>
                  <a:pt x="13541948" y="8326903"/>
                </a:lnTo>
                <a:lnTo>
                  <a:pt x="0" y="8326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09940" y="688657"/>
            <a:ext cx="12864707" cy="117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CLASS DIAGRAM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73984" y="1699791"/>
            <a:ext cx="11336620" cy="8326649"/>
          </a:xfrm>
          <a:custGeom>
            <a:avLst/>
            <a:gdLst/>
            <a:ahLst/>
            <a:cxnLst/>
            <a:rect l="l" t="t" r="r" b="b"/>
            <a:pathLst>
              <a:path w="11336620" h="8326649">
                <a:moveTo>
                  <a:pt x="0" y="0"/>
                </a:moveTo>
                <a:lnTo>
                  <a:pt x="11336620" y="0"/>
                </a:lnTo>
                <a:lnTo>
                  <a:pt x="11336620" y="8326649"/>
                </a:lnTo>
                <a:lnTo>
                  <a:pt x="0" y="8326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09940" y="688657"/>
            <a:ext cx="12864707" cy="117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UML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59348" y="7277991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15773" y="1065614"/>
            <a:ext cx="11354043" cy="132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6"/>
              </a:lnSpc>
              <a:spcBef>
                <a:spcPct val="0"/>
              </a:spcBef>
            </a:pPr>
            <a:r>
              <a:rPr lang="en-US" sz="12453">
                <a:solidFill>
                  <a:srgbClr val="05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ADVANTAGES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5773" y="3024105"/>
            <a:ext cx="9508829" cy="432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822" lvl="1" indent="-326411" algn="just">
              <a:lnSpc>
                <a:spcPts val="4898"/>
              </a:lnSpc>
              <a:buFont typeface="Arial"/>
              <a:buChar char="•"/>
            </a:pPr>
            <a:r>
              <a:rPr lang="en-US" sz="3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Low-cost, rapid, and non-invasive</a:t>
            </a:r>
          </a:p>
          <a:p>
            <a:pPr marL="652822" lvl="1" indent="-326411" algn="just">
              <a:lnSpc>
                <a:spcPts val="4898"/>
              </a:lnSpc>
              <a:buFont typeface="Arial"/>
              <a:buChar char="•"/>
            </a:pPr>
            <a:r>
              <a:rPr lang="en-US" sz="3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Works with standard EEG equipment</a:t>
            </a:r>
          </a:p>
          <a:p>
            <a:pPr marL="652822" lvl="1" indent="-326411" algn="just">
              <a:lnSpc>
                <a:spcPts val="4898"/>
              </a:lnSpc>
              <a:buFont typeface="Arial"/>
              <a:buChar char="•"/>
            </a:pPr>
            <a:r>
              <a:rPr lang="en-US" sz="3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Highly interpretable clinical metrics</a:t>
            </a:r>
          </a:p>
          <a:p>
            <a:pPr marL="652822" lvl="1" indent="-326411" algn="just">
              <a:lnSpc>
                <a:spcPts val="4898"/>
              </a:lnSpc>
              <a:buFont typeface="Arial"/>
              <a:buChar char="•"/>
            </a:pPr>
            <a:r>
              <a:rPr lang="en-US" sz="3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Reduces human error in EEG evaluation</a:t>
            </a:r>
          </a:p>
          <a:p>
            <a:pPr marL="652822" lvl="1" indent="-326411" algn="just">
              <a:lnSpc>
                <a:spcPts val="4898"/>
              </a:lnSpc>
              <a:buFont typeface="Arial"/>
              <a:buChar char="•"/>
            </a:pPr>
            <a:r>
              <a:rPr lang="en-US" sz="3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early intervention decision-making</a:t>
            </a:r>
          </a:p>
          <a:p>
            <a:pPr marL="652822" lvl="1" indent="-326411" algn="just">
              <a:lnSpc>
                <a:spcPts val="4898"/>
              </a:lnSpc>
              <a:buFont typeface="Arial"/>
              <a:buChar char="•"/>
            </a:pPr>
            <a:r>
              <a:rPr lang="en-US" sz="3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Generates standardized digital reports</a:t>
            </a:r>
          </a:p>
          <a:p>
            <a:pPr algn="just">
              <a:lnSpc>
                <a:spcPts val="4898"/>
              </a:lnSpc>
            </a:pPr>
            <a:endParaRPr lang="en-US" sz="30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3686" y="3179821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45842" y="1768530"/>
            <a:ext cx="13697049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HARDWARE/SOFTWARE REQUIREMENT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84048" y="2856353"/>
            <a:ext cx="9275252" cy="75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4"/>
              </a:lnSpc>
            </a:pPr>
            <a:r>
              <a:rPr lang="en-US" sz="283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HARDWARE REQUIREMENTS: </a:t>
            </a:r>
          </a:p>
          <a:p>
            <a:pPr marL="612381" lvl="1" indent="-306190" algn="just">
              <a:lnSpc>
                <a:spcPts val="4594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System : Pentium i3 Processor.</a:t>
            </a:r>
          </a:p>
          <a:p>
            <a:pPr marL="612381" lvl="1" indent="-306190" algn="just">
              <a:lnSpc>
                <a:spcPts val="4594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Hard Disk : 20 GB.</a:t>
            </a:r>
          </a:p>
          <a:p>
            <a:pPr marL="612381" lvl="1" indent="-306190" algn="just">
              <a:lnSpc>
                <a:spcPts val="4594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Monitor : 15’’ LED</a:t>
            </a:r>
          </a:p>
          <a:p>
            <a:pPr marL="612381" lvl="1" indent="-306190" algn="just">
              <a:lnSpc>
                <a:spcPts val="4594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Input Devices : Keyboard, Mouse</a:t>
            </a:r>
          </a:p>
          <a:p>
            <a:pPr marL="612381" lvl="1" indent="-306190" algn="just">
              <a:lnSpc>
                <a:spcPts val="4594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Ram : 4 GB</a:t>
            </a:r>
          </a:p>
          <a:p>
            <a:pPr algn="just">
              <a:lnSpc>
                <a:spcPts val="4594"/>
              </a:lnSpc>
            </a:pPr>
            <a:r>
              <a:rPr lang="en-US" sz="283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 REQUIREMENTS: </a:t>
            </a:r>
          </a:p>
          <a:p>
            <a:pPr marL="612381" lvl="1" indent="-306190" algn="just">
              <a:lnSpc>
                <a:spcPts val="4594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Operating system : Windows 10 Pro, MAC OS</a:t>
            </a:r>
          </a:p>
          <a:p>
            <a:pPr marL="612381" lvl="1" indent="-306190" algn="just">
              <a:lnSpc>
                <a:spcPts val="4594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Coding Language : Python 3.10.9, HTML, CSS,JS</a:t>
            </a:r>
          </a:p>
          <a:p>
            <a:pPr marL="612381" lvl="1" indent="-306190" algn="just">
              <a:lnSpc>
                <a:spcPts val="4594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Web Framework : Flask</a:t>
            </a:r>
          </a:p>
          <a:p>
            <a:pPr algn="just">
              <a:lnSpc>
                <a:spcPts val="4594"/>
              </a:lnSpc>
            </a:pPr>
            <a:endParaRPr lang="en-US" sz="2836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4594"/>
              </a:lnSpc>
            </a:pPr>
            <a:endParaRPr lang="en-US" sz="2836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4594"/>
              </a:lnSpc>
            </a:pPr>
            <a:endParaRPr lang="en-US" sz="2836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8061" y="1515458"/>
            <a:ext cx="9654469" cy="150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38835"/>
            <a:ext cx="15087979" cy="539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610" lvl="1" indent="-329305" algn="just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NeuroDetect successfully transforms raw EEG data into clear, clinically actionable diagnostics. </a:t>
            </a:r>
          </a:p>
          <a:p>
            <a:pPr marL="658610" lvl="1" indent="-329305" algn="just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Reliable classification of Alzheimer’s patterns using Alpha Power &amp; Coherence</a:t>
            </a:r>
          </a:p>
          <a:p>
            <a:pPr marL="658610" lvl="1" indent="-329305" algn="just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Depression asymmetry model provides consistent risk estimates</a:t>
            </a:r>
          </a:p>
          <a:p>
            <a:pPr marL="658610" lvl="1" indent="-329305" algn="just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accelerates early detection of neurodegenerative and mood disorders by blending AI, biomedical signal processing, and accessible web technology. </a:t>
            </a:r>
          </a:p>
          <a:p>
            <a:pPr marL="658610" lvl="1" indent="-329305" algn="just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system eliminates manual bottlenecks and brings laboratory-grade EEG analysis to everyday clinical environments.</a:t>
            </a:r>
          </a:p>
        </p:txBody>
      </p:sp>
      <p:sp>
        <p:nvSpPr>
          <p:cNvPr id="4" name="Freeform 4"/>
          <p:cNvSpPr/>
          <p:nvPr/>
        </p:nvSpPr>
        <p:spPr>
          <a:xfrm>
            <a:off x="15378723" y="292361"/>
            <a:ext cx="2566384" cy="3558245"/>
          </a:xfrm>
          <a:custGeom>
            <a:avLst/>
            <a:gdLst/>
            <a:ahLst/>
            <a:cxnLst/>
            <a:rect l="l" t="t" r="r" b="b"/>
            <a:pathLst>
              <a:path w="2566384" h="3558245">
                <a:moveTo>
                  <a:pt x="0" y="0"/>
                </a:moveTo>
                <a:lnTo>
                  <a:pt x="2566384" y="0"/>
                </a:lnTo>
                <a:lnTo>
                  <a:pt x="2566384" y="3558245"/>
                </a:lnTo>
                <a:lnTo>
                  <a:pt x="0" y="3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99474" y="250389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29"/>
                </a:lnTo>
                <a:lnTo>
                  <a:pt x="0" y="6896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9490" y="1515458"/>
            <a:ext cx="9654469" cy="150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1251" y="2938835"/>
            <a:ext cx="17288428" cy="694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4"/>
              </a:lnSpc>
            </a:pPr>
            <a:r>
              <a:rPr lang="en-US" sz="280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[1] WHO Recommendations for Prevention and Treatment of Pre Eclampsia and Eclampsia. Geneva: World Health Organization; 2011. 5, Research implications. </a:t>
            </a:r>
          </a:p>
          <a:p>
            <a:pPr algn="just">
              <a:lnSpc>
                <a:spcPts val="3924"/>
              </a:lnSpc>
            </a:pPr>
            <a:r>
              <a:rPr lang="en-US" sz="280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[2] Aljameel SS, Alzahrani M, Al Musharraf R, Altukhov M, Alshaia S, Sahlouli H, Aslam N, Khan IU, Alabbad DA, Alsumayt A. Prediction of Pre-eclampsia Using Machine Learning and Deep Learning Models: A Review.</a:t>
            </a:r>
          </a:p>
          <a:p>
            <a:pPr algn="just">
              <a:lnSpc>
                <a:spcPts val="3924"/>
              </a:lnSpc>
            </a:pPr>
            <a:r>
              <a:rPr lang="en-US" sz="280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[3] Li S, Wang Z, Vieira LA, Zheutlin AB, Ru B, Schadt E, Wang P, Copperman AB, Stone JL, Gross SJ, Kao YH, Lau YK, Dolan SM, Schadt EE, Li L. Improving pre-eclampsia risk prediction by modelling pregnancy trajectories from routinely collected electronic medical record data. NPJ Digit Med. 2022 June  </a:t>
            </a:r>
          </a:p>
          <a:p>
            <a:pPr algn="just">
              <a:lnSpc>
                <a:spcPts val="3924"/>
              </a:lnSpc>
            </a:pPr>
            <a:r>
              <a:rPr lang="en-US" sz="280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[4] Yadav, S., Khandpur, S., Yadav, Y. S., Goel, M. M., Singh, U., Natu, S. M., ... &amp; Tiwari, S. (2022). Model for Early Prediction of Pre-eclampsia: A Nested Case Controlled Study in Indian Women. The Journal of Obstetrics and Gynecology of India, 72(4), 299-306.</a:t>
            </a:r>
          </a:p>
          <a:p>
            <a:pPr algn="just">
              <a:lnSpc>
                <a:spcPts val="3924"/>
              </a:lnSpc>
            </a:pPr>
            <a:r>
              <a:rPr lang="en-US" sz="280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[5] Ranjbar, A., Montazeri, F., Ghamsari, S.R. et al. Machine learning models for predicting pre-eclampsia: a systematic review. BMC Pregnancy Childbirth 24, 6 (2024).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7165" y="3819212"/>
            <a:ext cx="2157465" cy="18462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685829" y="3503896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53970" y="4048013"/>
            <a:ext cx="2204284" cy="168621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68142" y="3932617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9" y="0"/>
                </a:lnTo>
                <a:lnTo>
                  <a:pt x="2055419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74805" y="3932617"/>
            <a:ext cx="2392360" cy="1915451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1"/>
                </a:lnTo>
                <a:lnTo>
                  <a:pt x="0" y="191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45465" y="5980746"/>
            <a:ext cx="2285731" cy="1998998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67165" y="5893761"/>
            <a:ext cx="2154120" cy="2172969"/>
          </a:xfrm>
          <a:custGeom>
            <a:avLst/>
            <a:gdLst/>
            <a:ahLst/>
            <a:cxnLst/>
            <a:rect l="l" t="t" r="r" b="b"/>
            <a:pathLst>
              <a:path w="2154120" h="2172969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18025" y="6048601"/>
            <a:ext cx="1740229" cy="1863288"/>
          </a:xfrm>
          <a:custGeom>
            <a:avLst/>
            <a:gdLst/>
            <a:ahLst/>
            <a:cxnLst/>
            <a:rect l="l" t="t" r="r" b="b"/>
            <a:pathLst>
              <a:path w="1740229" h="1863288">
                <a:moveTo>
                  <a:pt x="0" y="0"/>
                </a:moveTo>
                <a:lnTo>
                  <a:pt x="1740229" y="0"/>
                </a:lnTo>
                <a:lnTo>
                  <a:pt x="1740229" y="1863288"/>
                </a:lnTo>
                <a:lnTo>
                  <a:pt x="0" y="1863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36122" y="6711237"/>
            <a:ext cx="1932020" cy="843804"/>
          </a:xfrm>
          <a:custGeom>
            <a:avLst/>
            <a:gdLst/>
            <a:ahLst/>
            <a:cxnLst/>
            <a:rect l="l" t="t" r="r" b="b"/>
            <a:pathLst>
              <a:path w="1932020" h="843804">
                <a:moveTo>
                  <a:pt x="0" y="0"/>
                </a:moveTo>
                <a:lnTo>
                  <a:pt x="1932020" y="0"/>
                </a:lnTo>
                <a:lnTo>
                  <a:pt x="1932020" y="843803"/>
                </a:lnTo>
                <a:lnTo>
                  <a:pt x="0" y="843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56123" y="4048013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315420" y="6203369"/>
            <a:ext cx="1556307" cy="1351671"/>
          </a:xfrm>
          <a:custGeom>
            <a:avLst/>
            <a:gdLst/>
            <a:ahLst/>
            <a:cxnLst/>
            <a:rect l="l" t="t" r="r" b="b"/>
            <a:pathLst>
              <a:path w="1556307" h="1351671">
                <a:moveTo>
                  <a:pt x="0" y="0"/>
                </a:moveTo>
                <a:lnTo>
                  <a:pt x="1556306" y="0"/>
                </a:lnTo>
                <a:lnTo>
                  <a:pt x="1556306" y="1351671"/>
                </a:lnTo>
                <a:lnTo>
                  <a:pt x="0" y="1351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07905" y="6323569"/>
            <a:ext cx="1479632" cy="1619140"/>
          </a:xfrm>
          <a:custGeom>
            <a:avLst/>
            <a:gdLst/>
            <a:ahLst/>
            <a:cxnLst/>
            <a:rect l="l" t="t" r="r" b="b"/>
            <a:pathLst>
              <a:path w="1479632" h="1619140">
                <a:moveTo>
                  <a:pt x="0" y="0"/>
                </a:moveTo>
                <a:lnTo>
                  <a:pt x="1479632" y="0"/>
                </a:lnTo>
                <a:lnTo>
                  <a:pt x="1479632" y="1619139"/>
                </a:lnTo>
                <a:lnTo>
                  <a:pt x="0" y="16191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65985" y="2332136"/>
            <a:ext cx="8556030" cy="117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0"/>
              </a:lnSpc>
              <a:spcBef>
                <a:spcPct val="0"/>
              </a:spcBef>
            </a:pPr>
            <a:r>
              <a:rPr lang="en-US" sz="10944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RESOURCES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64439" y="6367522"/>
            <a:ext cx="1216746" cy="1023366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7" y="0"/>
                </a:lnTo>
                <a:lnTo>
                  <a:pt x="1216747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66065" y="3658930"/>
            <a:ext cx="916038" cy="207530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3929" y="8178572"/>
            <a:ext cx="4376488" cy="3504051"/>
          </a:xfrm>
          <a:custGeom>
            <a:avLst/>
            <a:gdLst/>
            <a:ahLst/>
            <a:cxnLst/>
            <a:rect l="l" t="t" r="r" b="b"/>
            <a:pathLst>
              <a:path w="4376488" h="3504051">
                <a:moveTo>
                  <a:pt x="0" y="0"/>
                </a:moveTo>
                <a:lnTo>
                  <a:pt x="4376488" y="0"/>
                </a:lnTo>
                <a:lnTo>
                  <a:pt x="4376488" y="3504050"/>
                </a:lnTo>
                <a:lnTo>
                  <a:pt x="0" y="350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76237" y="-2641530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8"/>
                </a:lnTo>
                <a:lnTo>
                  <a:pt x="0" y="564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13575" y="1533525"/>
            <a:ext cx="11168467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WHY NEURODETECT?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92358" y="3342201"/>
            <a:ext cx="14556943" cy="591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933" lvl="1" indent="-346967" algn="just">
              <a:lnSpc>
                <a:spcPts val="5206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Traditional diagnosis often detects cognitive decline too late.</a:t>
            </a:r>
          </a:p>
          <a:p>
            <a:pPr marL="693933" lvl="1" indent="-346967" algn="just">
              <a:lnSpc>
                <a:spcPts val="5206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PET/MRI scans are costly, invasive, and not accessible for routine screening.</a:t>
            </a:r>
          </a:p>
          <a:p>
            <a:pPr marL="693933" lvl="1" indent="-346967" algn="just">
              <a:lnSpc>
                <a:spcPts val="5206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EEG signals contain early biomarkers but are rarely analyzed quantitatively in clinics.</a:t>
            </a:r>
          </a:p>
          <a:p>
            <a:pPr marL="693933" lvl="1" indent="-346967" algn="just">
              <a:lnSpc>
                <a:spcPts val="5206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Physicians require reliable, automated tools that simplify neurodiagnostic workflows.</a:t>
            </a:r>
          </a:p>
          <a:p>
            <a:pPr marL="693933" lvl="1" indent="-346967" algn="just">
              <a:lnSpc>
                <a:spcPts val="5206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NeuroDetect fills this gap with a fast, accurate, and interpretable AI-powered evaluation system.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76237" y="-2641530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8"/>
                </a:lnTo>
                <a:lnTo>
                  <a:pt x="0" y="564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14429" y="996268"/>
            <a:ext cx="6126218" cy="131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811"/>
              </a:lnSpc>
              <a:spcBef>
                <a:spcPct val="0"/>
              </a:spcBef>
            </a:pPr>
            <a:r>
              <a:rPr lang="en-US" sz="12238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0802" y="3141345"/>
            <a:ext cx="15475909" cy="625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Neurological disorders such as Alzheimer’s and Depression are rising globally, yet early diagnosis remains difficult due to subjective assessments and expensive imaging technologies.</a:t>
            </a:r>
          </a:p>
          <a:p>
            <a:pPr marL="734059" lvl="1" indent="-367030" algn="just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EEG offers a unique, non-invasive window into brain function, but manual interpretation requires expertise and time. </a:t>
            </a:r>
          </a:p>
          <a:p>
            <a:pPr marL="734059" lvl="1" indent="-367030" algn="just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NeuroDetect addresses this challenge by automating EEG analysis using AI-driven feature extraction and classification, packaged in an easy-to-use web interface for clinicians, labs, and research institutions.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728075" cy="10287000"/>
            <a:chOff x="0" y="0"/>
            <a:chExt cx="962729" cy="12815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729" cy="1281509"/>
            </a:xfrm>
            <a:custGeom>
              <a:avLst/>
              <a:gdLst/>
              <a:ahLst/>
              <a:cxnLst/>
              <a:rect l="l" t="t" r="r" b="b"/>
              <a:pathLst>
                <a:path w="962729" h="1281509">
                  <a:moveTo>
                    <a:pt x="0" y="0"/>
                  </a:moveTo>
                  <a:lnTo>
                    <a:pt x="962729" y="0"/>
                  </a:lnTo>
                  <a:lnTo>
                    <a:pt x="962729" y="1281509"/>
                  </a:lnTo>
                  <a:lnTo>
                    <a:pt x="0" y="1281509"/>
                  </a:lnTo>
                  <a:close/>
                </a:path>
              </a:pathLst>
            </a:custGeom>
            <a:blipFill>
              <a:blip r:embed="rId2"/>
              <a:stretch>
                <a:fillRect l="-68321" r="-6832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764584" y="4221938"/>
            <a:ext cx="3740694" cy="4234826"/>
            <a:chOff x="0" y="0"/>
            <a:chExt cx="985203" cy="11153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5203" cy="1115345"/>
            </a:xfrm>
            <a:custGeom>
              <a:avLst/>
              <a:gdLst/>
              <a:ahLst/>
              <a:cxnLst/>
              <a:rect l="l" t="t" r="r" b="b"/>
              <a:pathLst>
                <a:path w="985203" h="1115345">
                  <a:moveTo>
                    <a:pt x="0" y="0"/>
                  </a:moveTo>
                  <a:lnTo>
                    <a:pt x="985203" y="0"/>
                  </a:lnTo>
                  <a:lnTo>
                    <a:pt x="985203" y="1115345"/>
                  </a:lnTo>
                  <a:lnTo>
                    <a:pt x="0" y="1115345"/>
                  </a:lnTo>
                  <a:close/>
                </a:path>
              </a:pathLst>
            </a:custGeom>
            <a:solidFill>
              <a:srgbClr val="D5C5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85203" cy="1153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75793" y="4221938"/>
            <a:ext cx="3740694" cy="4234826"/>
            <a:chOff x="0" y="0"/>
            <a:chExt cx="985203" cy="11153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5203" cy="1115345"/>
            </a:xfrm>
            <a:custGeom>
              <a:avLst/>
              <a:gdLst/>
              <a:ahLst/>
              <a:cxnLst/>
              <a:rect l="l" t="t" r="r" b="b"/>
              <a:pathLst>
                <a:path w="985203" h="1115345">
                  <a:moveTo>
                    <a:pt x="0" y="0"/>
                  </a:moveTo>
                  <a:lnTo>
                    <a:pt x="985203" y="0"/>
                  </a:lnTo>
                  <a:lnTo>
                    <a:pt x="985203" y="1115345"/>
                  </a:lnTo>
                  <a:lnTo>
                    <a:pt x="0" y="1115345"/>
                  </a:lnTo>
                  <a:close/>
                </a:path>
              </a:pathLst>
            </a:custGeom>
            <a:solidFill>
              <a:srgbClr val="D5C5C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85203" cy="1153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660280" y="4221938"/>
            <a:ext cx="3740694" cy="4234826"/>
            <a:chOff x="0" y="0"/>
            <a:chExt cx="985203" cy="11153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5203" cy="1115345"/>
            </a:xfrm>
            <a:custGeom>
              <a:avLst/>
              <a:gdLst/>
              <a:ahLst/>
              <a:cxnLst/>
              <a:rect l="l" t="t" r="r" b="b"/>
              <a:pathLst>
                <a:path w="985203" h="1115345">
                  <a:moveTo>
                    <a:pt x="0" y="0"/>
                  </a:moveTo>
                  <a:lnTo>
                    <a:pt x="985203" y="0"/>
                  </a:lnTo>
                  <a:lnTo>
                    <a:pt x="985203" y="1115345"/>
                  </a:lnTo>
                  <a:lnTo>
                    <a:pt x="0" y="1115345"/>
                  </a:lnTo>
                  <a:close/>
                </a:path>
              </a:pathLst>
            </a:custGeom>
            <a:solidFill>
              <a:srgbClr val="D5C5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85203" cy="1153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71490" y="4221938"/>
            <a:ext cx="3740694" cy="4234826"/>
            <a:chOff x="0" y="0"/>
            <a:chExt cx="985203" cy="11153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85203" cy="1115345"/>
            </a:xfrm>
            <a:custGeom>
              <a:avLst/>
              <a:gdLst/>
              <a:ahLst/>
              <a:cxnLst/>
              <a:rect l="l" t="t" r="r" b="b"/>
              <a:pathLst>
                <a:path w="985203" h="1115345">
                  <a:moveTo>
                    <a:pt x="0" y="0"/>
                  </a:moveTo>
                  <a:lnTo>
                    <a:pt x="985203" y="0"/>
                  </a:lnTo>
                  <a:lnTo>
                    <a:pt x="985203" y="1115345"/>
                  </a:lnTo>
                  <a:lnTo>
                    <a:pt x="0" y="1115345"/>
                  </a:lnTo>
                  <a:close/>
                </a:path>
              </a:pathLst>
            </a:custGeom>
            <a:solidFill>
              <a:srgbClr val="D5C5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85203" cy="1153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495736" y="522048"/>
            <a:ext cx="7636390" cy="27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3"/>
              </a:lnSpc>
            </a:pPr>
            <a:r>
              <a:rPr lang="en-US" sz="9426" b="1" spc="-461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PROJECT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67038" y="4633846"/>
            <a:ext cx="3740694" cy="2456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3225" b="1" spc="-158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Automated EEG Upload </a:t>
            </a:r>
          </a:p>
          <a:p>
            <a:pPr algn="l">
              <a:lnSpc>
                <a:spcPts val="3806"/>
              </a:lnSpc>
            </a:pPr>
            <a:r>
              <a:rPr lang="en-US" sz="3225" b="1" spc="-158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and Validation</a:t>
            </a:r>
          </a:p>
          <a:p>
            <a:pPr algn="l">
              <a:lnSpc>
                <a:spcPts val="3806"/>
              </a:lnSpc>
            </a:pPr>
            <a:endParaRPr lang="en-US" sz="3225" b="1" spc="-158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3806"/>
              </a:lnSpc>
            </a:pPr>
            <a:endParaRPr lang="en-US" sz="3225" b="1" spc="-158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54366" y="4633846"/>
            <a:ext cx="2974942" cy="249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3262" b="1" spc="-159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Alzheimer’s Classifier Using Centroid-Based ML</a:t>
            </a:r>
          </a:p>
          <a:p>
            <a:pPr algn="l">
              <a:lnSpc>
                <a:spcPts val="3882"/>
              </a:lnSpc>
            </a:pPr>
            <a:endParaRPr lang="en-US" sz="3262" b="1" spc="-159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98415" y="4633846"/>
            <a:ext cx="3008281" cy="247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3262" b="1" spc="-159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Depression Risk Prediction via Alpha Asymmetry</a:t>
            </a:r>
          </a:p>
          <a:p>
            <a:pPr algn="l">
              <a:lnSpc>
                <a:spcPts val="3393"/>
              </a:lnSpc>
            </a:pPr>
            <a:endParaRPr lang="en-US" sz="3262" b="1" spc="-159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078662" y="4633846"/>
            <a:ext cx="2903930" cy="247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280" b="1" spc="-160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Interactive Dashboards &amp; PDF Report Generation</a:t>
            </a:r>
          </a:p>
          <a:p>
            <a:pPr algn="l">
              <a:lnSpc>
                <a:spcPts val="3411"/>
              </a:lnSpc>
            </a:pPr>
            <a:endParaRPr lang="en-US" sz="3280" b="1" spc="-160">
              <a:solidFill>
                <a:srgbClr val="000000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7326" y="419100"/>
            <a:ext cx="2380785" cy="2760330"/>
          </a:xfrm>
          <a:custGeom>
            <a:avLst/>
            <a:gdLst/>
            <a:ahLst/>
            <a:cxnLst/>
            <a:rect l="l" t="t" r="r" b="b"/>
            <a:pathLst>
              <a:path w="2380785" h="2760330">
                <a:moveTo>
                  <a:pt x="0" y="0"/>
                </a:moveTo>
                <a:lnTo>
                  <a:pt x="2380785" y="0"/>
                </a:lnTo>
                <a:lnTo>
                  <a:pt x="2380785" y="2760330"/>
                </a:lnTo>
                <a:lnTo>
                  <a:pt x="0" y="276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8061" y="1515458"/>
            <a:ext cx="9654469" cy="150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EXISTING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2487" y="2841559"/>
            <a:ext cx="14675232" cy="584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5810"/>
              </a:lnSpc>
              <a:buFont typeface="Arial"/>
              <a:buChar char="•"/>
            </a:pPr>
            <a:r>
              <a:rPr lang="en-US" sz="3500" spc="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Current neurodiagnostic systems rely heavily on:</a:t>
            </a:r>
          </a:p>
          <a:p>
            <a:pPr marL="755651" lvl="1" indent="-377825" algn="just">
              <a:lnSpc>
                <a:spcPts val="5810"/>
              </a:lnSpc>
              <a:buFont typeface="Arial"/>
              <a:buChar char="•"/>
            </a:pPr>
            <a:r>
              <a:rPr lang="en-US" sz="3500" spc="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Clinical interviews &amp; cognitive questionnaires</a:t>
            </a:r>
          </a:p>
          <a:p>
            <a:pPr marL="755651" lvl="1" indent="-377825" algn="just">
              <a:lnSpc>
                <a:spcPts val="5810"/>
              </a:lnSpc>
              <a:buFont typeface="Arial"/>
              <a:buChar char="•"/>
            </a:pPr>
            <a:r>
              <a:rPr lang="en-US" sz="3500" spc="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Manual interpretations of EEG waveforms</a:t>
            </a:r>
          </a:p>
          <a:p>
            <a:pPr marL="755651" lvl="1" indent="-377825" algn="just">
              <a:lnSpc>
                <a:spcPts val="5810"/>
              </a:lnSpc>
              <a:buFont typeface="Arial"/>
              <a:buChar char="•"/>
            </a:pPr>
            <a:r>
              <a:rPr lang="en-US" sz="3500" spc="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Costly MRI/PET imaging for advanced cases</a:t>
            </a:r>
          </a:p>
          <a:p>
            <a:pPr marL="755651" lvl="1" indent="-377825" algn="just">
              <a:lnSpc>
                <a:spcPts val="5810"/>
              </a:lnSpc>
              <a:buFont typeface="Arial"/>
              <a:buChar char="•"/>
            </a:pPr>
            <a:r>
              <a:rPr lang="en-US" sz="3500" spc="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Offline MATLAB/MNE analysis requiring skilled technicians</a:t>
            </a:r>
          </a:p>
          <a:p>
            <a:pPr marL="755651" lvl="1" indent="-377825" algn="just">
              <a:lnSpc>
                <a:spcPts val="5810"/>
              </a:lnSpc>
              <a:buFont typeface="Arial"/>
              <a:buChar char="•"/>
            </a:pPr>
            <a:r>
              <a:rPr lang="en-US" sz="3500" spc="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These approaches are slow, subjective, and unsuitable for mass screening.</a:t>
            </a:r>
          </a:p>
          <a:p>
            <a:pPr algn="just">
              <a:lnSpc>
                <a:spcPts val="5810"/>
              </a:lnSpc>
            </a:pPr>
            <a:endParaRPr lang="en-US" sz="3500" spc="38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78749" y="1922776"/>
            <a:ext cx="11613435" cy="125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05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DISADVANTAGES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33454" y="3233789"/>
            <a:ext cx="13096393" cy="563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434" lvl="1" indent="-370217" algn="l">
              <a:lnSpc>
                <a:spcPts val="5555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Late detection window for Alzheimer’s</a:t>
            </a:r>
          </a:p>
          <a:p>
            <a:pPr marL="740434" lvl="1" indent="-370217" algn="l">
              <a:lnSpc>
                <a:spcPts val="5555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dependency on neurologist interpretation</a:t>
            </a:r>
          </a:p>
          <a:p>
            <a:pPr marL="740434" lvl="1" indent="-370217" algn="l">
              <a:lnSpc>
                <a:spcPts val="5555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automated insight extraction from EEG</a:t>
            </a:r>
          </a:p>
          <a:p>
            <a:pPr marL="740434" lvl="1" indent="-370217" algn="l">
              <a:lnSpc>
                <a:spcPts val="5555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Expensive imaging infrastructure</a:t>
            </a:r>
          </a:p>
          <a:p>
            <a:pPr marL="740434" lvl="1" indent="-370217" algn="l">
              <a:lnSpc>
                <a:spcPts val="5555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differential diagnostics between Depression and Alzheimer’s</a:t>
            </a:r>
          </a:p>
          <a:p>
            <a:pPr marL="740434" lvl="1" indent="-370217" algn="l">
              <a:lnSpc>
                <a:spcPts val="5555"/>
              </a:lnSpc>
              <a:buFont typeface="Arial"/>
              <a:buChar char="•"/>
            </a:pPr>
            <a:r>
              <a:rPr lang="en-US" sz="34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Non-standardized reporting, causing inconsistencies</a:t>
            </a:r>
          </a:p>
          <a:p>
            <a:pPr algn="l">
              <a:lnSpc>
                <a:spcPts val="5555"/>
              </a:lnSpc>
            </a:pPr>
            <a:endParaRPr lang="en-US" sz="342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90396"/>
              </p:ext>
            </p:extLst>
          </p:nvPr>
        </p:nvGraphicFramePr>
        <p:xfrm>
          <a:off x="1028700" y="2168246"/>
          <a:ext cx="16230600" cy="8707832"/>
        </p:xfrm>
        <a:graphic>
          <a:graphicData uri="http://schemas.openxmlformats.org/drawingml/2006/table">
            <a:tbl>
              <a:tblPr/>
              <a:tblGrid>
                <a:gridCol w="7346513"/>
                <a:gridCol w="5016765"/>
                <a:gridCol w="3867322"/>
              </a:tblGrid>
              <a:tr h="1506699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 dirty="0"/>
                    </a:p>
                  </a:txBody>
                  <a:tcPr marL="101070" marR="101070" marT="101070" marB="101070" anchor="ctr">
                    <a:lnL w="20214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214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214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D25043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PROPOSED 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1">
                          <a:solidFill>
                            <a:srgbClr val="D25043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SYSTEM (NeuroDetect)</a:t>
                      </a:r>
                    </a:p>
                  </a:txBody>
                  <a:tcPr marL="101070" marR="101070" marT="101070" marB="101070" anchor="ctr">
                    <a:lnL w="20214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214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214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5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D25043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EXISTING SYSTEM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1">
                          <a:solidFill>
                            <a:srgbClr val="D25043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(Traditional)</a:t>
                      </a:r>
                    </a:p>
                  </a:txBody>
                  <a:tcPr marL="101070" marR="101070" marT="101070" marB="101070" anchor="ctr">
                    <a:lnL w="20214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214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214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5C5"/>
                    </a:solidFill>
                  </a:tcPr>
                </a:tc>
              </a:tr>
              <a:tr h="213607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50E5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dirty="0" smtClean="0">
                          <a:solidFill>
                            <a:srgbClr val="050E5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High - 97 %</a:t>
                      </a:r>
                      <a:r>
                        <a:rPr lang="en-US" sz="2000" dirty="0" smtClean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(Objective) 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Utilizes consistent mathematical biomarkers (Alpha Power, Coherence, Asymmetry) to reduce human error.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2000" dirty="0">
                        <a:solidFill>
                          <a:srgbClr val="050E5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50E5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Variable</a:t>
                      </a:r>
                      <a:r>
                        <a:rPr lang="en-US" sz="2000" dirty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r>
                        <a:rPr lang="en-US" sz="2000" baseline="0" dirty="0" smtClean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rgbClr val="050E5D"/>
                          </a:solidFill>
                          <a:latin typeface="Poppins Bold" panose="020B0604020202020204" charset="0"/>
                          <a:ea typeface="Poppins"/>
                          <a:cs typeface="Poppins Bold" panose="020B0604020202020204" charset="0"/>
                          <a:sym typeface="Poppins"/>
                        </a:rPr>
                        <a:t>85%</a:t>
                      </a:r>
                      <a:r>
                        <a:rPr lang="en-US" sz="2000" b="1" dirty="0" smtClean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(Subjective</a:t>
                      </a:r>
                      <a:r>
                        <a:rPr lang="en-US" sz="2000" dirty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Heavily dependent on clinician experience and patient self-reporting (e.g., PHQ-9, MMSE).</a:t>
                      </a:r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286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50E5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Prediction Approach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Hybrid Computational Model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Manual Diagnosis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946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50E5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Use of Technology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Automated Signal Processing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Manual or Invasive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946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50E5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User Interaction</a:t>
                      </a:r>
                      <a:endParaRPr lang="en-US" sz="1100"/>
                    </a:p>
                  </a:txBody>
                  <a:tcPr marL="101070" marR="101070" marT="101070" marB="101070" anchor="ctr">
                    <a:lnL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Interactive Digital Dashboard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Static/Non-Interactive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8297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50E5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Scope of Detection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endParaRPr lang="en-US" sz="1100"/>
                    </a:p>
                  </a:txBody>
                  <a:tcPr marL="101070" marR="101070" marT="101070" marB="101070" anchor="ctr">
                    <a:lnL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Dual-Pathology Screening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50E5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Single-Focus Monitoring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01070" marR="101070" marT="101070" marB="101070" anchor="ctr">
                    <a:lnL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612299"/>
            <a:ext cx="811530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050E5D"/>
                </a:solidFill>
                <a:latin typeface="Poppins Bold"/>
                <a:ea typeface="Poppins Bold"/>
                <a:cs typeface="Poppins Bold"/>
                <a:sym typeface="Poppins Bold"/>
              </a:rPr>
              <a:t>COMPARISON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45247" y="2248448"/>
            <a:ext cx="6961206" cy="6247683"/>
          </a:xfrm>
          <a:custGeom>
            <a:avLst/>
            <a:gdLst/>
            <a:ahLst/>
            <a:cxnLst/>
            <a:rect l="l" t="t" r="r" b="b"/>
            <a:pathLst>
              <a:path w="6961206" h="6247683">
                <a:moveTo>
                  <a:pt x="0" y="0"/>
                </a:moveTo>
                <a:lnTo>
                  <a:pt x="6961206" y="0"/>
                </a:lnTo>
                <a:lnTo>
                  <a:pt x="6961206" y="6247683"/>
                </a:lnTo>
                <a:lnTo>
                  <a:pt x="0" y="6247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56169" y="2766591"/>
            <a:ext cx="8041066" cy="464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PROPOSED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1632</Words>
  <Application>Microsoft Office PowerPoint</Application>
  <PresentationFormat>Custom</PresentationFormat>
  <Paragraphs>171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Arimo</vt:lpstr>
      <vt:lpstr>Canva Sans</vt:lpstr>
      <vt:lpstr>Poppins</vt:lpstr>
      <vt:lpstr>Canva Sans Bold</vt:lpstr>
      <vt:lpstr>Calibri</vt:lpstr>
      <vt:lpstr>League Spartan</vt:lpstr>
      <vt:lpstr>Arial</vt:lpstr>
      <vt:lpstr>Computer Says No</vt:lpstr>
      <vt:lpstr>Poppins Bold</vt:lpstr>
      <vt:lpstr>Arial MT Pro Bold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- Alzheimer Disease 2025</dc:title>
  <cp:lastModifiedBy>Microsoft account</cp:lastModifiedBy>
  <cp:revision>9</cp:revision>
  <dcterms:created xsi:type="dcterms:W3CDTF">2006-08-16T00:00:00Z</dcterms:created>
  <dcterms:modified xsi:type="dcterms:W3CDTF">2025-12-05T10:27:24Z</dcterms:modified>
  <dc:identifier>DAG6Vp4cGPQ</dc:identifier>
</cp:coreProperties>
</file>